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notesMasterIdLst>
    <p:notesMasterId r:id="rId29"/>
  </p:notesMasterIdLst>
  <p:handoutMasterIdLst>
    <p:handoutMasterId r:id="rId30"/>
  </p:handoutMasterIdLst>
  <p:sldIdLst>
    <p:sldId id="320" r:id="rId2"/>
    <p:sldId id="260" r:id="rId3"/>
    <p:sldId id="261" r:id="rId4"/>
    <p:sldId id="364" r:id="rId5"/>
    <p:sldId id="334" r:id="rId6"/>
    <p:sldId id="358" r:id="rId7"/>
    <p:sldId id="353" r:id="rId8"/>
    <p:sldId id="354" r:id="rId9"/>
    <p:sldId id="355" r:id="rId10"/>
    <p:sldId id="356" r:id="rId11"/>
    <p:sldId id="357" r:id="rId12"/>
    <p:sldId id="344" r:id="rId13"/>
    <p:sldId id="264" r:id="rId14"/>
    <p:sldId id="265" r:id="rId15"/>
    <p:sldId id="266" r:id="rId16"/>
    <p:sldId id="267" r:id="rId17"/>
    <p:sldId id="273" r:id="rId18"/>
    <p:sldId id="274" r:id="rId19"/>
    <p:sldId id="339" r:id="rId20"/>
    <p:sldId id="352" r:id="rId21"/>
    <p:sldId id="275" r:id="rId22"/>
    <p:sldId id="277" r:id="rId23"/>
    <p:sldId id="278" r:id="rId24"/>
    <p:sldId id="279" r:id="rId25"/>
    <p:sldId id="365" r:id="rId26"/>
    <p:sldId id="366" r:id="rId27"/>
    <p:sldId id="367" r:id="rId28"/>
  </p:sldIdLst>
  <p:sldSz cx="9144000" cy="5943600"/>
  <p:notesSz cx="7010400" cy="9296400"/>
  <p:custShowLst>
    <p:custShow name="Custom Show 1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E6A912"/>
    <a:srgbClr val="F0BE40"/>
    <a:srgbClr val="F5EC3B"/>
    <a:srgbClr val="F4943C"/>
    <a:srgbClr val="EBAC0D"/>
    <a:srgbClr val="FF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83" autoAdjust="0"/>
  </p:normalViewPr>
  <p:slideViewPr>
    <p:cSldViewPr>
      <p:cViewPr>
        <p:scale>
          <a:sx n="66" d="100"/>
          <a:sy n="66" d="100"/>
        </p:scale>
        <p:origin x="-732" y="-348"/>
      </p:cViewPr>
      <p:guideLst>
        <p:guide orient="horz" pos="1872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7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575C2A5-39D0-4C33-A846-8F82AA343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4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23913" y="696913"/>
            <a:ext cx="5362575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7" tIns="46324" rIns="92647" bIns="46324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F0C5181-3D70-473D-A144-CEEDEC619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813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117975"/>
            <a:ext cx="9144000" cy="18319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59436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892552"/>
            <a:ext cx="6480048" cy="1994408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338837"/>
            <a:ext cx="6480048" cy="151892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5E20-1DFD-4CA6-9BD9-959EE3F2D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5AACA-1504-4892-A374-A5DAAF038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8020"/>
            <a:ext cx="2057400" cy="5071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8020"/>
            <a:ext cx="6019800" cy="5071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A473-1378-4E54-8395-D42BD8933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E233B-B13A-4509-AF24-C741B4610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117975"/>
            <a:ext cx="9144000" cy="18319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59436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05992"/>
            <a:ext cx="6629400" cy="1582848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54360"/>
            <a:ext cx="6629400" cy="924463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AFCB9-1474-43FF-A9A6-39C110448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020"/>
            <a:ext cx="7467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86841"/>
            <a:ext cx="3657600" cy="392250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386841"/>
            <a:ext cx="3657600" cy="392250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36E86-24A6-4548-BB63-A5F57472E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643"/>
            <a:ext cx="82296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54880"/>
            <a:ext cx="4040188" cy="72644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4754880"/>
            <a:ext cx="4041775" cy="72644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314657"/>
            <a:ext cx="4040188" cy="341619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314657"/>
            <a:ext cx="4041775" cy="341619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E0AD-725A-48A4-AF88-8BFB3C1E3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744"/>
            <a:ext cx="7470648" cy="9906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3F64E-9FB0-46C7-8788-222724CC6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F6ACB-966B-41B2-BAE7-666962291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458"/>
            <a:ext cx="3200400" cy="632883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85834"/>
            <a:ext cx="2743200" cy="79248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17040"/>
            <a:ext cx="70866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5565775"/>
            <a:ext cx="762000" cy="3159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2C326-57AE-42E8-8F69-D68CF37F3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478281"/>
            <a:ext cx="3053868" cy="1086634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883919"/>
            <a:ext cx="4114800" cy="356616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598930"/>
            <a:ext cx="3053866" cy="2308351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3630-2223-458E-9573-3D2C73F31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117975"/>
            <a:ext cx="9144000" cy="18319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9436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38125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387475"/>
            <a:ext cx="746760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5565775"/>
            <a:ext cx="2133600" cy="315913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5565775"/>
            <a:ext cx="2895600" cy="315913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5565775"/>
            <a:ext cx="762000" cy="31591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7E83B25-D164-4430-A7BD-D7FDA7C36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5" r:id="rId1"/>
    <p:sldLayoutId id="2147483914" r:id="rId2"/>
    <p:sldLayoutId id="2147483916" r:id="rId3"/>
    <p:sldLayoutId id="2147483913" r:id="rId4"/>
    <p:sldLayoutId id="2147483917" r:id="rId5"/>
    <p:sldLayoutId id="2147483912" r:id="rId6"/>
    <p:sldLayoutId id="2147483911" r:id="rId7"/>
    <p:sldLayoutId id="2147483918" r:id="rId8"/>
    <p:sldLayoutId id="2147483919" r:id="rId9"/>
    <p:sldLayoutId id="2147483910" r:id="rId10"/>
    <p:sldLayoutId id="2147483909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TWilson\Local%20Settings\TWilson\Local%20Settings\Vocabulary%20Instruction.ppt#49. PowerPoint Presentatio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28638"/>
            <a:ext cx="7696200" cy="350996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Background Knowledge and Vocabulary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Kindergarten and 1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4191000"/>
            <a:ext cx="5181600" cy="1447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Presented by</a:t>
            </a:r>
          </a:p>
          <a:p>
            <a:pPr algn="ctr">
              <a:buFontTx/>
              <a:buNone/>
            </a:pPr>
            <a:r>
              <a:rPr lang="en-US" dirty="0" smtClean="0"/>
              <a:t>Ani Kumjian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5: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33274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4000" smtClean="0"/>
              <a:t>Periodically ask students to review the accuracy of their explanation and representation.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6: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3327400"/>
          </a:xfrm>
        </p:spPr>
        <p:txBody>
          <a:bodyPr/>
          <a:lstStyle/>
          <a:p>
            <a:pPr marL="419100" lvl="1" indent="-382588">
              <a:buSzPct val="80000"/>
              <a:buFont typeface="Wingdings 2" pitchFamily="18" charset="2"/>
              <a:buChar char=""/>
            </a:pPr>
            <a:r>
              <a:rPr lang="en-US" sz="4000" smtClean="0"/>
              <a:t>Involve students periodically in games that allow them to play with terms.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52413"/>
            <a:ext cx="7772400" cy="4700587"/>
          </a:xfrm>
        </p:spPr>
        <p:txBody>
          <a:bodyPr/>
          <a:lstStyle/>
          <a:p>
            <a:r>
              <a:rPr lang="en-US" sz="4800" smtClean="0"/>
              <a:t>WHICH WORDS SHOULD BE TAUGHT?</a:t>
            </a: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772400" cy="4114800"/>
          </a:xfrm>
        </p:spPr>
        <p:txBody>
          <a:bodyPr/>
          <a:lstStyle/>
          <a:p>
            <a:r>
              <a:rPr lang="en-US" sz="4800" smtClean="0"/>
              <a:t>THREE TIERS </a:t>
            </a:r>
            <a:br>
              <a:rPr lang="en-US" sz="4800" smtClean="0"/>
            </a:br>
            <a:r>
              <a:rPr lang="en-US" sz="4800" smtClean="0"/>
              <a:t>OF </a:t>
            </a:r>
            <a:br>
              <a:rPr lang="en-US" sz="4800" smtClean="0"/>
            </a:br>
            <a:r>
              <a:rPr lang="en-US" sz="4800" smtClean="0"/>
              <a:t>VOCABULARY WORDS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Tier One Words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458200" cy="949325"/>
          </a:xfrm>
        </p:spPr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Tier Words rarely require instructional attention. (Beck, 2001)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5800" y="4038600"/>
            <a:ext cx="7924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Examples are: baby, clock, happy, walk, jump, hop, slide, girl, boy,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dog, yellow, play, like…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85800" y="3048000"/>
            <a:ext cx="7772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They consist of basic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words.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  <p:bldP spid="17412" grpId="0" autoUpdateAnimBg="0"/>
      <p:bldP spid="1741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Tier Three Words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1000"/>
            <a:ext cx="8229600" cy="1482725"/>
          </a:xfrm>
        </p:spPr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Tier Three words are words whose frequency of use is quite low and often limited to specific domains.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09600" y="4130675"/>
            <a:ext cx="7772400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These words are best learned when a specific need arises such as a geography lesson.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09600" y="32004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Examples are: Isotope, lathe, peninsula, refinery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  <p:bldP spid="18436" grpId="0" autoUpdateAnimBg="0"/>
      <p:bldP spid="184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7467600" cy="990600"/>
          </a:xfrm>
        </p:spPr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Tier Two Words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914400"/>
            <a:ext cx="7543800" cy="1600200"/>
          </a:xfrm>
        </p:spPr>
        <p:txBody>
          <a:bodyPr>
            <a:noAutofit/>
          </a:bodyPr>
          <a:lstStyle/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Tier Two words are those that are found across a variety of domains, and often are a more sophisticated way of presenting ideas.  These are the best for direct teaching.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62000" y="2895600"/>
            <a:ext cx="777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Examples are:  coincidence, absurd, regret, fortunate, rambunctious, magnificent, reluctant, venture, prepared, mention…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4038600"/>
            <a:ext cx="7772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00150" lvl="2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Rich knowledge of words in this tier can have a powerful impact on verbal functioning (Beck,2001).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  <p:bldP spid="19460" grpId="0" autoUpdateAnimBg="0"/>
      <p:bldP spid="194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Tier Two Words for K-1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458200" cy="1330325"/>
          </a:xfrm>
        </p:spPr>
        <p:txBody>
          <a:bodyPr>
            <a:normAutofit/>
          </a:bodyPr>
          <a:lstStyle/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words from trade books that the teacher reads aloud to students instead of books children read on their own (Beck, 2001).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28600" y="3200400"/>
            <a:ext cx="7848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teacher can briefly explain the meaning of the word while she is reading then follow the 6 Step process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afterward .  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28600" y="4572000"/>
            <a:ext cx="7772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context of the story will also aid in understanding the unknown word.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/>
      <p:bldP spid="25604" grpId="0" autoUpdateAnimBg="0"/>
      <p:bldP spid="2560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What Makes a Word </a:t>
            </a:r>
            <a:r>
              <a:rPr lang="en-US" sz="4000" u="sng" dirty="0" smtClean="0">
                <a:solidFill>
                  <a:srgbClr val="FF0000"/>
                </a:solidFill>
              </a:rPr>
              <a:t>Inappropriate</a:t>
            </a:r>
            <a:r>
              <a:rPr lang="en-US" sz="4000" dirty="0" smtClean="0"/>
              <a:t> for Instruction?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7543800" cy="1735138"/>
          </a:xfrm>
        </p:spPr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Char char="§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word that cannot be explained in known terms for the students..  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62000" y="3581400"/>
            <a:ext cx="777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 word that cannot be used by students in their everyday lives.  K-3 students have little opportunity to use the word “portage”.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build="p" autoUpdateAnimBg="0"/>
      <p:bldP spid="2662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219200"/>
            <a:ext cx="7543800" cy="3048000"/>
          </a:xfrm>
        </p:spPr>
        <p:txBody>
          <a:bodyPr/>
          <a:lstStyle/>
          <a:p>
            <a:r>
              <a:rPr lang="en-US" sz="4800" smtClean="0"/>
              <a:t>ACTIVITIES </a:t>
            </a:r>
            <a:br>
              <a:rPr lang="en-US" sz="4800" smtClean="0"/>
            </a:br>
            <a:r>
              <a:rPr lang="en-US" sz="4800" smtClean="0"/>
              <a:t>FOR </a:t>
            </a:r>
            <a:br>
              <a:rPr lang="en-US" sz="4800" smtClean="0"/>
            </a:br>
            <a:r>
              <a:rPr lang="en-US" sz="4800" smtClean="0"/>
              <a:t>STUDENTS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09600" y="1219200"/>
            <a:ext cx="7848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  According to research, teachers must make vocabulary instruction </a:t>
            </a:r>
            <a:r>
              <a:rPr lang="en-US" sz="40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robust</a:t>
            </a: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, vigorous, strong and powerful to be effective.</a:t>
            </a:r>
            <a:endParaRPr lang="en-US" sz="4000">
              <a:effectLst>
                <a:outerShdw blurRad="38100" dist="38100" dir="2700000" algn="tl">
                  <a:srgbClr val="000000"/>
                </a:outerShdw>
              </a:effectLst>
              <a:hlinkClick r:id="rId2" action="ppaction://hlinkpres?slideindex=49&amp;slidetitle=PowerPoint Presentation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hlinkClick r:id="rId2" action="ppaction://hlinkpres?slideindex=49&amp;slidetitle=PowerPoint Presentation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66FF33"/>
                </a:solidFill>
              </a:rPr>
              <a:t>Motor Imaging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Draws on physical-sensory, as well as cognitive and affective domains of learning.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Particularly effective with English Language Learners.</a:t>
            </a: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7543800" cy="1658938"/>
          </a:xfrm>
        </p:spPr>
        <p:txBody>
          <a:bodyPr/>
          <a:lstStyle/>
          <a:p>
            <a:pPr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CC00"/>
                </a:solidFill>
              </a:rPr>
              <a:t>Word Associations:</a:t>
            </a:r>
            <a:r>
              <a:rPr lang="en-US" sz="2800" b="1" dirty="0" smtClean="0"/>
              <a:t>  </a:t>
            </a:r>
          </a:p>
          <a:p>
            <a:pPr>
              <a:buClr>
                <a:schemeClr val="tx1"/>
              </a:buClr>
              <a:buSzTx/>
              <a:buNone/>
            </a:pPr>
            <a:r>
              <a:rPr lang="en-US" sz="2800" dirty="0" smtClean="0"/>
              <a:t>	Associating a known word with a newly learned word reinforces the meaning of the word.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33400" y="20574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effectLst/>
              </a:rPr>
              <a:t>Word Associations are not just synonyms, students must develop a </a:t>
            </a:r>
            <a:r>
              <a:rPr lang="en-US" sz="2800" dirty="0">
                <a:solidFill>
                  <a:srgbClr val="00CC00"/>
                </a:solidFill>
                <a:effectLst/>
              </a:rPr>
              <a:t>relationship between the new word and unknown word</a:t>
            </a:r>
            <a:r>
              <a:rPr lang="en-US" sz="2800" dirty="0">
                <a:effectLst/>
              </a:rPr>
              <a:t> for learning to occur</a:t>
            </a:r>
            <a:r>
              <a:rPr lang="en-US" sz="2800" dirty="0" smtClean="0">
                <a:effectLst/>
              </a:rPr>
              <a:t>.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dirty="0" smtClean="0"/>
              <a:t>Example: “Accomplice” and the known word “crook” can be tied together by a student stating, “An accomplice helps a crook.”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  <p:bldP spid="2765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66FF33"/>
                </a:solidFill>
              </a:rPr>
              <a:t>Have You Ever…?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84438"/>
            <a:ext cx="8229600" cy="1565275"/>
          </a:xfrm>
        </p:spPr>
        <p:txBody>
          <a:bodyPr/>
          <a:lstStyle/>
          <a:p>
            <a:r>
              <a:rPr lang="en-US" smtClean="0"/>
              <a:t>Students are asked to “Describe a time when they might (urge, banter, commend) someone.”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66FF33"/>
                </a:solidFill>
              </a:rPr>
              <a:t>Applause, Applause!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66988"/>
            <a:ext cx="8229600" cy="1633537"/>
          </a:xfrm>
        </p:spPr>
        <p:txBody>
          <a:bodyPr/>
          <a:lstStyle/>
          <a:p>
            <a:r>
              <a:rPr lang="en-US" smtClean="0"/>
              <a:t>Students are asked to “clap” to indicate how much they would like to be described by the target word. (Example:  vain, stern, impish)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66FF33"/>
                </a:solidFill>
              </a:rPr>
              <a:t>Idea Completions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36800"/>
            <a:ext cx="8229600" cy="2471738"/>
          </a:xfrm>
        </p:spPr>
        <p:txBody>
          <a:bodyPr>
            <a:normAutofit lnSpcReduction="10000"/>
          </a:bodyPr>
          <a:lstStyle/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smtClean="0"/>
              <a:t>Provide students with “sentence stems” that require them to integrate a word’s meaning into a context to explain the word.</a:t>
            </a:r>
          </a:p>
          <a:p>
            <a:pPr marL="420624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800" smtClean="0"/>
          </a:p>
          <a:p>
            <a:pPr marL="722376" lvl="1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i="1" smtClean="0"/>
              <a:t>Example</a:t>
            </a:r>
            <a:r>
              <a:rPr lang="en-US" smtClean="0"/>
              <a:t>:  I knew he was a “novice” at skiing because……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Other Ideas…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8124"/>
            <a:ext cx="7315200" cy="2581275"/>
          </a:xfrm>
        </p:spPr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The Mitten</a:t>
            </a:r>
            <a:br>
              <a:rPr lang="en-US" dirty="0" smtClean="0">
                <a:solidFill>
                  <a:srgbClr val="66FF33"/>
                </a:solidFill>
              </a:rPr>
            </a:br>
            <a:r>
              <a:rPr lang="en-US" dirty="0" smtClean="0">
                <a:solidFill>
                  <a:srgbClr val="66FF33"/>
                </a:solidFill>
              </a:rPr>
              <a:t>           by Jan Brett	</a:t>
            </a:r>
            <a:endParaRPr lang="en-US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990600"/>
          </a:xfrm>
        </p:spPr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Your Turn…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10600" cy="1524000"/>
          </a:xfrm>
        </p:spPr>
        <p:txBody>
          <a:bodyPr/>
          <a:lstStyle/>
          <a:p>
            <a:r>
              <a:rPr lang="en-US" sz="4000" smtClean="0"/>
              <a:t>What makes vocabulary instruction robust?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229600" cy="35814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/>
              <a:t>A robust approach to vocabulary instruction involves directly explaining the meanings of words along with thought-provoking, playful and interactive follow-up.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endParaRPr lang="en-US" sz="36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endParaRPr lang="en-US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smtClean="0"/>
              <a:t>Create a word conscious classroom!</a:t>
            </a:r>
          </a:p>
        </p:txBody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467600" cy="355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Motivate through your own enthusiasm.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Recognize juicy words and vivid language.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Select high quality literature for read </a:t>
            </a:r>
            <a:r>
              <a:rPr lang="en-US" sz="3200" dirty="0" err="1" smtClean="0"/>
              <a:t>alouds</a:t>
            </a:r>
            <a:r>
              <a:rPr lang="en-US" sz="3200" dirty="0" smtClean="0"/>
              <a:t> that you enjoy!</a:t>
            </a:r>
          </a:p>
          <a:p>
            <a:pPr>
              <a:lnSpc>
                <a:spcPct val="90000"/>
              </a:lnSpc>
              <a:buNone/>
            </a:pPr>
            <a:endParaRPr lang="en-US" sz="3200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3200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600" dirty="0" smtClean="0"/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813675" cy="850900"/>
          </a:xfrm>
        </p:spPr>
        <p:txBody>
          <a:bodyPr/>
          <a:lstStyle/>
          <a:p>
            <a:r>
              <a:rPr lang="en-US" sz="4000" smtClean="0"/>
              <a:t>PROCESS FOR TEACHING NEW TERMS AND PHRASES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620000" cy="3657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smtClean="0">
                <a:solidFill>
                  <a:srgbClr val="66FF33"/>
                </a:solidFill>
              </a:rPr>
              <a:t>Six Step process</a:t>
            </a:r>
            <a:endParaRPr lang="en-US" sz="4000" smtClean="0"/>
          </a:p>
          <a:p>
            <a:pPr lvl="1">
              <a:lnSpc>
                <a:spcPct val="80000"/>
              </a:lnSpc>
              <a:buFont typeface="Wingdings 2" pitchFamily="18" charset="2"/>
              <a:buNone/>
            </a:pPr>
            <a:endParaRPr lang="en-US" sz="1800" smtClean="0"/>
          </a:p>
          <a:p>
            <a:pPr lvl="1">
              <a:lnSpc>
                <a:spcPct val="80000"/>
              </a:lnSpc>
              <a:buFont typeface="Wingdings 2" pitchFamily="18" charset="2"/>
              <a:buNone/>
            </a:pPr>
            <a:r>
              <a:rPr lang="en-US" sz="3200" smtClean="0"/>
              <a:t>(</a:t>
            </a:r>
            <a:r>
              <a:rPr lang="en-US" sz="3200" i="1" smtClean="0"/>
              <a:t>Building Academic Vocabulary,  Teacher’s Manual, </a:t>
            </a:r>
            <a:r>
              <a:rPr lang="en-US" sz="3200" smtClean="0"/>
              <a:t>Marzano and Pickering, 2005)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1: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3479800"/>
          </a:xfrm>
        </p:spPr>
        <p:txBody>
          <a:bodyPr/>
          <a:lstStyle/>
          <a:p>
            <a:pPr marL="419100" lvl="1" indent="-382588">
              <a:buSzPct val="80000"/>
              <a:buFont typeface="Wingdings 2" pitchFamily="18" charset="2"/>
              <a:buChar char=""/>
            </a:pPr>
            <a:r>
              <a:rPr lang="en-US" sz="4000" smtClean="0"/>
              <a:t>Present students with a brief explanation of the new term or phrase.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2: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34036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4000" smtClean="0"/>
              <a:t>Present students with a nonlinguistic representation of the new term or phrase.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3: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3403600"/>
          </a:xfrm>
        </p:spPr>
        <p:txBody>
          <a:bodyPr/>
          <a:lstStyle/>
          <a:p>
            <a:pPr marL="419100" lvl="1" indent="-382588">
              <a:buSzPct val="80000"/>
              <a:buFont typeface="Wingdings 2" pitchFamily="18" charset="2"/>
              <a:buChar char=""/>
            </a:pPr>
            <a:r>
              <a:rPr lang="en-US" sz="4000" smtClean="0"/>
              <a:t>Ask students to generate their own explanations or descriptions.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4: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34036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4000" dirty="0" smtClean="0"/>
              <a:t>Ask students to create their own nonlinguistic representation.</a:t>
            </a:r>
          </a:p>
          <a:p>
            <a:pPr lvl="3"/>
            <a:r>
              <a:rPr lang="en-US" sz="3200" dirty="0" smtClean="0">
                <a:solidFill>
                  <a:srgbClr val="66FF33"/>
                </a:solidFill>
              </a:rPr>
              <a:t>Graphic organizers</a:t>
            </a:r>
          </a:p>
          <a:p>
            <a:pPr lvl="3"/>
            <a:r>
              <a:rPr lang="en-US" sz="3200" dirty="0" smtClean="0">
                <a:solidFill>
                  <a:srgbClr val="66FF33"/>
                </a:solidFill>
              </a:rPr>
              <a:t>Pictures</a:t>
            </a: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575</TotalTime>
  <Words>685</Words>
  <Application>Microsoft Office PowerPoint</Application>
  <PresentationFormat>Custom</PresentationFormat>
  <Paragraphs>73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  <vt:variant>
        <vt:lpstr>Custom Shows</vt:lpstr>
      </vt:variant>
      <vt:variant>
        <vt:i4>1</vt:i4>
      </vt:variant>
    </vt:vector>
  </HeadingPairs>
  <TitlesOfParts>
    <vt:vector size="29" baseType="lpstr">
      <vt:lpstr>Technic</vt:lpstr>
      <vt:lpstr>Building Background Knowledge and Vocabulary in Kindergarten and 1st Grade </vt:lpstr>
      <vt:lpstr>PowerPoint Presentation</vt:lpstr>
      <vt:lpstr>What makes vocabulary instruction robust?</vt:lpstr>
      <vt:lpstr>Create a word conscious classroom!</vt:lpstr>
      <vt:lpstr>PROCESS FOR TEACHING NEW TERMS AND PHRASES</vt:lpstr>
      <vt:lpstr>Step 1:</vt:lpstr>
      <vt:lpstr>Step 2:</vt:lpstr>
      <vt:lpstr>Step 3:</vt:lpstr>
      <vt:lpstr>Step 4:</vt:lpstr>
      <vt:lpstr>Step 5:</vt:lpstr>
      <vt:lpstr>Step 6:</vt:lpstr>
      <vt:lpstr>WHICH WORDS SHOULD BE TAUGHT?</vt:lpstr>
      <vt:lpstr>THREE TIERS  OF  VOCABULARY WORDS</vt:lpstr>
      <vt:lpstr>Tier One Words</vt:lpstr>
      <vt:lpstr>Tier Three Words</vt:lpstr>
      <vt:lpstr>Tier Two Words</vt:lpstr>
      <vt:lpstr>Tier Two Words for K-1</vt:lpstr>
      <vt:lpstr>What Makes a Word Inappropriate for Instruction?</vt:lpstr>
      <vt:lpstr>ACTIVITIES  FOR  STUDENTS</vt:lpstr>
      <vt:lpstr>Motor Imaging</vt:lpstr>
      <vt:lpstr>PowerPoint Presentation</vt:lpstr>
      <vt:lpstr>Have You Ever…?</vt:lpstr>
      <vt:lpstr>Applause, Applause!</vt:lpstr>
      <vt:lpstr>Idea Completions</vt:lpstr>
      <vt:lpstr>Other Ideas…</vt:lpstr>
      <vt:lpstr>The Mitten            by Jan Brett </vt:lpstr>
      <vt:lpstr>Your Turn…</vt:lpstr>
      <vt:lpstr>Custom Show 1</vt:lpstr>
    </vt:vector>
  </TitlesOfParts>
  <Company>IUSD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MOST OUT OF YOUR  HOUGHTON-MIFFLIN MATERIALS Session 3</dc:title>
  <dc:creator>IUSD</dc:creator>
  <cp:lastModifiedBy>Toni Wilson</cp:lastModifiedBy>
  <cp:revision>140</cp:revision>
  <dcterms:created xsi:type="dcterms:W3CDTF">2006-03-03T16:56:34Z</dcterms:created>
  <dcterms:modified xsi:type="dcterms:W3CDTF">2012-01-17T19:52:38Z</dcterms:modified>
</cp:coreProperties>
</file>